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7"/>
  </p:notesMasterIdLst>
  <p:handoutMasterIdLst>
    <p:handoutMasterId r:id="rId48"/>
  </p:handoutMasterIdLst>
  <p:sldIdLst>
    <p:sldId id="442" r:id="rId2"/>
    <p:sldId id="264" r:id="rId3"/>
    <p:sldId id="268" r:id="rId4"/>
    <p:sldId id="493" r:id="rId5"/>
    <p:sldId id="606" r:id="rId6"/>
    <p:sldId id="607" r:id="rId7"/>
    <p:sldId id="608" r:id="rId8"/>
    <p:sldId id="609" r:id="rId9"/>
    <p:sldId id="610" r:id="rId10"/>
    <p:sldId id="611" r:id="rId11"/>
    <p:sldId id="592" r:id="rId12"/>
    <p:sldId id="260" r:id="rId13"/>
    <p:sldId id="424" r:id="rId14"/>
    <p:sldId id="480" r:id="rId15"/>
    <p:sldId id="561" r:id="rId16"/>
    <p:sldId id="483" r:id="rId17"/>
    <p:sldId id="588" r:id="rId18"/>
    <p:sldId id="492" r:id="rId19"/>
    <p:sldId id="594" r:id="rId20"/>
    <p:sldId id="582" r:id="rId21"/>
    <p:sldId id="538" r:id="rId22"/>
    <p:sldId id="539" r:id="rId23"/>
    <p:sldId id="565" r:id="rId24"/>
    <p:sldId id="566" r:id="rId25"/>
    <p:sldId id="567" r:id="rId26"/>
    <p:sldId id="486" r:id="rId27"/>
    <p:sldId id="569" r:id="rId28"/>
    <p:sldId id="576" r:id="rId29"/>
    <p:sldId id="310" r:id="rId30"/>
    <p:sldId id="584" r:id="rId31"/>
    <p:sldId id="300" r:id="rId32"/>
    <p:sldId id="288" r:id="rId33"/>
    <p:sldId id="309" r:id="rId34"/>
    <p:sldId id="307" r:id="rId35"/>
    <p:sldId id="589" r:id="rId36"/>
    <p:sldId id="590" r:id="rId37"/>
    <p:sldId id="585" r:id="rId38"/>
    <p:sldId id="573" r:id="rId39"/>
    <p:sldId id="602" r:id="rId40"/>
    <p:sldId id="603" r:id="rId41"/>
    <p:sldId id="604" r:id="rId42"/>
    <p:sldId id="605" r:id="rId43"/>
    <p:sldId id="575" r:id="rId44"/>
    <p:sldId id="601" r:id="rId45"/>
    <p:sldId id="287" r:id="rId46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/>
    <p:restoredTop sz="97030" autoAdjust="0"/>
  </p:normalViewPr>
  <p:slideViewPr>
    <p:cSldViewPr snapToGrid="0">
      <p:cViewPr varScale="1">
        <p:scale>
          <a:sx n="128" d="100"/>
          <a:sy n="128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72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77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53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42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2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77" r:id="rId13"/>
    <p:sldLayoutId id="2147483675" r:id="rId14"/>
    <p:sldLayoutId id="2147483676" r:id="rId15"/>
    <p:sldLayoutId id="214748368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image" Target="../media/image75.jpeg"/><Relationship Id="rId34" Type="http://schemas.openxmlformats.org/officeDocument/2006/relationships/image" Target="../media/image88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50" Type="http://schemas.openxmlformats.org/officeDocument/2006/relationships/image" Target="../media/image103.gif"/><Relationship Id="rId55" Type="http://schemas.openxmlformats.org/officeDocument/2006/relationships/image" Target="../media/image108.png"/><Relationship Id="rId63" Type="http://schemas.openxmlformats.org/officeDocument/2006/relationships/image" Target="../media/image116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jpeg"/><Relationship Id="rId29" Type="http://schemas.openxmlformats.org/officeDocument/2006/relationships/image" Target="../media/image83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jpg"/><Relationship Id="rId37" Type="http://schemas.openxmlformats.org/officeDocument/2006/relationships/image" Target="../media/image90.jpe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66" Type="http://schemas.openxmlformats.org/officeDocument/2006/relationships/image" Target="../media/image119.png"/><Relationship Id="rId5" Type="http://schemas.openxmlformats.org/officeDocument/2006/relationships/image" Target="../media/image59.png"/><Relationship Id="rId61" Type="http://schemas.openxmlformats.org/officeDocument/2006/relationships/image" Target="../media/image114.png"/><Relationship Id="rId19" Type="http://schemas.openxmlformats.org/officeDocument/2006/relationships/image" Target="../media/image73.png"/><Relationship Id="rId14" Type="http://schemas.openxmlformats.org/officeDocument/2006/relationships/image" Target="../media/image68.jpe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96.jpg"/><Relationship Id="rId48" Type="http://schemas.openxmlformats.org/officeDocument/2006/relationships/image" Target="../media/image101.png"/><Relationship Id="rId56" Type="http://schemas.openxmlformats.org/officeDocument/2006/relationships/image" Target="../media/image109.jpg"/><Relationship Id="rId64" Type="http://schemas.openxmlformats.org/officeDocument/2006/relationships/image" Target="../media/image117.png"/><Relationship Id="rId8" Type="http://schemas.openxmlformats.org/officeDocument/2006/relationships/image" Target="../media/image62.png"/><Relationship Id="rId51" Type="http://schemas.openxmlformats.org/officeDocument/2006/relationships/image" Target="../media/image104.png"/><Relationship Id="rId3" Type="http://schemas.openxmlformats.org/officeDocument/2006/relationships/image" Target="../media/image57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jp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png"/><Relationship Id="rId20" Type="http://schemas.openxmlformats.org/officeDocument/2006/relationships/image" Target="../media/image74.png"/><Relationship Id="rId41" Type="http://schemas.openxmlformats.org/officeDocument/2006/relationships/image" Target="../media/image94.jpe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5" Type="http://schemas.openxmlformats.org/officeDocument/2006/relationships/image" Target="../media/image69.jpe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4.png"/><Relationship Id="rId31" Type="http://schemas.openxmlformats.org/officeDocument/2006/relationships/image" Target="../media/image85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3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3" Type="http://schemas.openxmlformats.org/officeDocument/2006/relationships/image" Target="../media/image124.jpe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chainproject.org/featured/2023/09/14/webinar-5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hain-Project/Project-Charter-And-Agreements/blob/master/Project-Charter/OpenChain-Charter-March2020.pd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jp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jp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jp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dirty="0"/>
              <a:t>International Standard for open source license compliance.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18974:2023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5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Metrics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Metrics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Key Developments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42A557-51DE-7B80-46B7-97D1D04F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74" y="1221859"/>
            <a:ext cx="7772400" cy="47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Conformance Community Is Growing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2" y="1473642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316E54-F664-743B-9057-B00CAD0A4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04" y="1359956"/>
            <a:ext cx="5719130" cy="19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14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AF8C503C-7512-7986-F18C-502570DA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959"/>
            <a:ext cx="7772400" cy="35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15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group of logos with text&#10;&#10;Description automatically generated">
            <a:extLst>
              <a:ext uri="{FF2B5EF4-FFF2-40B4-BE49-F238E27FC236}">
                <a16:creationId xmlns:a16="http://schemas.microsoft.com/office/drawing/2014/main" id="{23EE59A4-D9CE-70A1-9B37-F071C860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2685"/>
            <a:ext cx="7772400" cy="41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30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collection of logos&#10;&#10;Description automatically generated">
            <a:extLst>
              <a:ext uri="{FF2B5EF4-FFF2-40B4-BE49-F238E27FC236}">
                <a16:creationId xmlns:a16="http://schemas.microsoft.com/office/drawing/2014/main" id="{C69220EF-B28A-5EBE-3186-22ECC005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58" y="1038328"/>
            <a:ext cx="6182284" cy="5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45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Q1 to Q4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ISO/IEC 5230 Conformant Listed: 89 &gt; 109 	(</a:t>
            </a:r>
            <a:r>
              <a:rPr lang="en-US" dirty="0">
                <a:solidFill>
                  <a:srgbClr val="00B050"/>
                </a:solidFill>
              </a:rPr>
              <a:t>22.48% increase</a:t>
            </a:r>
            <a:r>
              <a:rPr lang="en-US" dirty="0"/>
              <a:t>) </a:t>
            </a:r>
          </a:p>
          <a:p>
            <a:r>
              <a:rPr lang="en-US" dirty="0"/>
              <a:t>ISO/IEC 18974 Conformant Listed: 1 &gt; 6 		(</a:t>
            </a:r>
            <a:r>
              <a:rPr lang="en-US" dirty="0">
                <a:solidFill>
                  <a:srgbClr val="00B050"/>
                </a:solidFill>
              </a:rPr>
              <a:t>500%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14 	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30 				(</a:t>
            </a:r>
            <a:r>
              <a:rPr lang="en-US" dirty="0">
                <a:solidFill>
                  <a:srgbClr val="00B050"/>
                </a:solidFill>
              </a:rPr>
              <a:t>25%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64AA756-9679-F7FC-8DF5-FBDC35BCB56F}"/>
              </a:ext>
            </a:extLst>
          </p:cNvPr>
          <p:cNvSpPr txBox="1">
            <a:spLocks/>
          </p:cNvSpPr>
          <p:nvPr/>
        </p:nvSpPr>
        <p:spPr>
          <a:xfrm>
            <a:off x="2140944" y="5905041"/>
            <a:ext cx="7910111" cy="82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algn="ctr">
              <a:buFont typeface="Arial"/>
              <a:buNone/>
            </a:pPr>
            <a:r>
              <a:rPr lang="en-US" sz="1400" b="1" dirty="0"/>
              <a:t>Please note: </a:t>
            </a:r>
            <a:r>
              <a:rPr lang="en-US" sz="1400" dirty="0"/>
              <a:t>Actual conformance higher than “Conformance Listed” on our website. “Conformance Listed” means they came to us and asked to be added to the website.</a:t>
            </a:r>
          </a:p>
        </p:txBody>
      </p:sp>
    </p:spTree>
    <p:extLst>
      <p:ext uri="{BB962C8B-B14F-4D97-AF65-F5344CB8AC3E}">
        <p14:creationId xmlns:p14="http://schemas.microsoft.com/office/powerpoint/2010/main" val="153877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OpenChain Platinum Members:</a:t>
            </a:r>
            <a:br>
              <a:rPr lang="en" dirty="0"/>
            </a:br>
            <a:r>
              <a:rPr lang="en" dirty="0"/>
              <a:t>Building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sp>
        <p:nvSpPr>
          <p:cNvPr id="2" name="Google Shape;279;g17bbeb37c32_0_11">
            <a:extLst>
              <a:ext uri="{FF2B5EF4-FFF2-40B4-BE49-F238E27FC236}">
                <a16:creationId xmlns:a16="http://schemas.microsoft.com/office/drawing/2014/main" id="{9E3126F6-A708-6354-BC93-09137514C0B4}"/>
              </a:ext>
            </a:extLst>
          </p:cNvPr>
          <p:cNvSpPr txBox="1">
            <a:spLocks/>
          </p:cNvSpPr>
          <p:nvPr/>
        </p:nvSpPr>
        <p:spPr>
          <a:xfrm>
            <a:off x="2086295" y="5764696"/>
            <a:ext cx="8019409" cy="67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2400" dirty="0">
                <a:solidFill>
                  <a:srgbClr val="003778"/>
                </a:solidFill>
                <a:latin typeface="+mn-lt"/>
              </a:rPr>
              <a:t>Members Represent ~ 6 Trillion USD In Market Value</a:t>
            </a:r>
          </a:p>
        </p:txBody>
      </p:sp>
      <p:pic>
        <p:nvPicPr>
          <p:cNvPr id="4" name="Picture 3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62C77782-8552-9ABE-6419-6E4704C8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11" y="1873577"/>
            <a:ext cx="9884376" cy="31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8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And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dirty="0"/>
              <a:t>Our vision is a trusted supply chain and our mission is to make that happen.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purpose of the OpenChain Project is to align industry around standardized approaches to process management. This is to reduce risk, reduce costs and increase speed.</a:t>
            </a:r>
          </a:p>
          <a:p>
            <a:pPr marL="152396" indent="0">
              <a:buNone/>
            </a:pPr>
            <a:r>
              <a:rPr lang="en-US" dirty="0"/>
              <a:t>We create trust by improving compliance. We started with license compliance and expanded into security compliance. Our execution mechanism is normalization (community) and embedding (procurement). </a:t>
            </a:r>
          </a:p>
          <a:p>
            <a:pPr marL="152396" indent="0">
              <a:buNone/>
            </a:pPr>
            <a:r>
              <a:rPr lang="en-US" dirty="0"/>
              <a:t>Everything we have created – standards, community and reference material – is in service of our purpose and our mission.</a:t>
            </a:r>
          </a:p>
        </p:txBody>
      </p:sp>
      <p:sp>
        <p:nvSpPr>
          <p:cNvPr id="4" name="Google Shape;279;g17bbeb37c32_0_11">
            <a:extLst>
              <a:ext uri="{FF2B5EF4-FFF2-40B4-BE49-F238E27FC236}">
                <a16:creationId xmlns:a16="http://schemas.microsoft.com/office/drawing/2014/main" id="{C619CCF8-435E-045C-9574-3A1A26B89922}"/>
              </a:ext>
            </a:extLst>
          </p:cNvPr>
          <p:cNvSpPr txBox="1">
            <a:spLocks/>
          </p:cNvSpPr>
          <p:nvPr/>
        </p:nvSpPr>
        <p:spPr>
          <a:xfrm>
            <a:off x="2096234" y="6141861"/>
            <a:ext cx="9294009" cy="67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ct val="111111"/>
            </a:pPr>
            <a:r>
              <a:rPr lang="en-US" sz="2400" dirty="0">
                <a:solidFill>
                  <a:srgbClr val="003778"/>
                </a:solidFill>
                <a:latin typeface="+mn-lt"/>
              </a:rPr>
              <a:t>Project Charter: </a:t>
            </a:r>
            <a:br>
              <a:rPr lang="en-US" sz="2400" dirty="0">
                <a:solidFill>
                  <a:srgbClr val="003778"/>
                </a:solidFill>
                <a:latin typeface="+mn-lt"/>
              </a:rPr>
            </a:br>
            <a:r>
              <a:rPr lang="en-US" sz="2400" dirty="0">
                <a:solidFill>
                  <a:srgbClr val="003778"/>
                </a:solidFill>
                <a:latin typeface="+mn-lt"/>
                <a:hlinkClick r:id="rId2"/>
              </a:rPr>
              <a:t>https://github.com/OpenChain-Project/Project-Charter-And-Agreements/blob/master/Project-Charter/OpenChain-Charter-March2020.pdf</a:t>
            </a:r>
            <a:r>
              <a:rPr lang="en-US" sz="2400" dirty="0">
                <a:solidFill>
                  <a:srgbClr val="003778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737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Built A Community To Realize Our Goals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76124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0748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Subset </a:t>
            </a:r>
            <a:r>
              <a:rPr lang="en-US" dirty="0"/>
              <a:t>Of </a:t>
            </a:r>
            <a:r>
              <a:rPr lang="en-US" dirty="0">
                <a:solidFill>
                  <a:srgbClr val="003778"/>
                </a:solidFill>
              </a:rPr>
              <a:t>Companies In Our Community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15722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14390</TotalTime>
  <Words>1849</Words>
  <Application>Microsoft Macintosh PowerPoint</Application>
  <PresentationFormat>Widescreen</PresentationFormat>
  <Paragraphs>197</Paragraphs>
  <Slides>45</Slides>
  <Notes>40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Slack-Lato</vt:lpstr>
      <vt:lpstr>Arial</vt:lpstr>
      <vt:lpstr>Calibri</vt:lpstr>
      <vt:lpstr>Open Sans</vt:lpstr>
      <vt:lpstr>Roboto</vt:lpstr>
      <vt:lpstr>Roboto Slab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OpenChain Platinum Members: Building Together To Improve The Supply Chain</vt:lpstr>
      <vt:lpstr>Overview And Scope</vt:lpstr>
      <vt:lpstr>We Built A Community To Realize Our Goals</vt:lpstr>
      <vt:lpstr>1,000+</vt:lpstr>
      <vt:lpstr>Subset Of Companies In Our Community</vt:lpstr>
      <vt:lpstr>Example Verticals Impacted by OpenChain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Metrics Around  ISO/IEC 5230:2020 </vt:lpstr>
      <vt:lpstr>12%</vt:lpstr>
      <vt:lpstr>31%</vt:lpstr>
      <vt:lpstr>Key Metrics Around  ISO/IEC 18974:2023 </vt:lpstr>
      <vt:lpstr>Key Developments</vt:lpstr>
      <vt:lpstr>Conformance Community Is Growing</vt:lpstr>
      <vt:lpstr>What Else Is Happening?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14 Official Tooling Vendors</vt:lpstr>
      <vt:lpstr>15 Official Third-Party Certifiers</vt:lpstr>
      <vt:lpstr>30 Official Service Providers</vt:lpstr>
      <vt:lpstr>24 Official Legal Providers</vt:lpstr>
      <vt:lpstr>tl;dr: Big Project, Big Community. Plenty Commercial Support Too.</vt:lpstr>
      <vt:lpstr>Global Impact Q1 to Q4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Shane Coughlan</cp:lastModifiedBy>
  <cp:revision>291</cp:revision>
  <dcterms:created xsi:type="dcterms:W3CDTF">2019-04-09T08:37:53Z</dcterms:created>
  <dcterms:modified xsi:type="dcterms:W3CDTF">2024-03-17T21:32:57Z</dcterms:modified>
</cp:coreProperties>
</file>